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7" r:id="rId1"/>
  </p:sldMasterIdLst>
  <p:notesMasterIdLst>
    <p:notesMasterId r:id="rId23"/>
  </p:notesMasterIdLst>
  <p:handoutMasterIdLst>
    <p:handoutMasterId r:id="rId24"/>
  </p:handoutMasterIdLst>
  <p:sldIdLst>
    <p:sldId id="276" r:id="rId2"/>
    <p:sldId id="256" r:id="rId3"/>
    <p:sldId id="257" r:id="rId4"/>
    <p:sldId id="269" r:id="rId5"/>
    <p:sldId id="258" r:id="rId6"/>
    <p:sldId id="259" r:id="rId7"/>
    <p:sldId id="260" r:id="rId8"/>
    <p:sldId id="261" r:id="rId9"/>
    <p:sldId id="262" r:id="rId10"/>
    <p:sldId id="263" r:id="rId11"/>
    <p:sldId id="264" r:id="rId12"/>
    <p:sldId id="265" r:id="rId13"/>
    <p:sldId id="266" r:id="rId14"/>
    <p:sldId id="267" r:id="rId15"/>
    <p:sldId id="268" r:id="rId16"/>
    <p:sldId id="270" r:id="rId17"/>
    <p:sldId id="271" r:id="rId18"/>
    <p:sldId id="273" r:id="rId19"/>
    <p:sldId id="274" r:id="rId20"/>
    <p:sldId id="275" r:id="rId21"/>
    <p:sldId id="277"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0" autoAdjust="0"/>
    <p:restoredTop sz="94660"/>
  </p:normalViewPr>
  <p:slideViewPr>
    <p:cSldViewPr snapToGrid="0">
      <p:cViewPr>
        <p:scale>
          <a:sx n="87" d="100"/>
          <a:sy n="87" d="100"/>
        </p:scale>
        <p:origin x="298" y="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780039-7EB0-44FA-8C51-474EFDB20DC0}" type="datetimeFigureOut">
              <a:rPr lang="en-IN" smtClean="0"/>
              <a:t>24-11-2019</a:t>
            </a:fld>
            <a:endParaRPr lang="en-I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DD69468-AB38-46CF-8ACE-46CE1C36A532}" type="slidenum">
              <a:rPr lang="en-IN" smtClean="0"/>
              <a:t>‹#›</a:t>
            </a:fld>
            <a:endParaRPr lang="en-IN"/>
          </a:p>
        </p:txBody>
      </p:sp>
    </p:spTree>
    <p:extLst>
      <p:ext uri="{BB962C8B-B14F-4D97-AF65-F5344CB8AC3E}">
        <p14:creationId xmlns:p14="http://schemas.microsoft.com/office/powerpoint/2010/main" val="16516063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E2F7CFE-1237-462E-85B6-8BC58DB01D99}" type="datetimeFigureOut">
              <a:rPr lang="en-IN" smtClean="0"/>
              <a:t>24-11-2019</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C9CC11-71FE-4BD8-932D-66F9B21C08D6}" type="slidenum">
              <a:rPr lang="en-IN" smtClean="0"/>
              <a:t>‹#›</a:t>
            </a:fld>
            <a:endParaRPr lang="en-IN"/>
          </a:p>
        </p:txBody>
      </p:sp>
    </p:spTree>
    <p:extLst>
      <p:ext uri="{BB962C8B-B14F-4D97-AF65-F5344CB8AC3E}">
        <p14:creationId xmlns:p14="http://schemas.microsoft.com/office/powerpoint/2010/main" val="38459612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F4C9CC11-71FE-4BD8-932D-66F9B21C08D6}" type="slidenum">
              <a:rPr lang="en-IN" smtClean="0"/>
              <a:t>3</a:t>
            </a:fld>
            <a:endParaRPr lang="en-IN"/>
          </a:p>
        </p:txBody>
      </p:sp>
    </p:spTree>
    <p:extLst>
      <p:ext uri="{BB962C8B-B14F-4D97-AF65-F5344CB8AC3E}">
        <p14:creationId xmlns:p14="http://schemas.microsoft.com/office/powerpoint/2010/main" val="864744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4AAD347D-5ACD-4C99-B74B-A9C85AD731AF}" type="datetimeFigureOut">
              <a:rPr lang="en-US" smtClean="0"/>
              <a:t>11/24/2019</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02111984F565}" type="slidenum">
              <a:rPr lang="en-US" smtClean="0"/>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45424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456688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619107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114973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33561771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5417894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91889524"/>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077835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926877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156993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87034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675356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57892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13285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24123481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9407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11/24/2019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dirty="0"/>
          </a:p>
        </p:txBody>
      </p:sp>
    </p:spTree>
    <p:extLst>
      <p:ext uri="{BB962C8B-B14F-4D97-AF65-F5344CB8AC3E}">
        <p14:creationId xmlns:p14="http://schemas.microsoft.com/office/powerpoint/2010/main" val="1723447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509A250-FF31-4206-8172-F9D3106AACB1}" type="datetimeFigureOut">
              <a:rPr lang="en-US" smtClean="0"/>
              <a:t>11/24/2019</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02111984F565}" type="slidenum">
              <a:rPr lang="en-US" smtClean="0"/>
              <a:t>‹#›</a:t>
            </a:fld>
            <a:endParaRPr lang="en-US" dirty="0"/>
          </a:p>
        </p:txBody>
      </p:sp>
    </p:spTree>
    <p:extLst>
      <p:ext uri="{BB962C8B-B14F-4D97-AF65-F5344CB8AC3E}">
        <p14:creationId xmlns:p14="http://schemas.microsoft.com/office/powerpoint/2010/main" val="1968286967"/>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Lst>
  <p:hf sldNum="0" hdr="0" ftr="0" dt="0"/>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100" y="2323410"/>
            <a:ext cx="10647485" cy="3892752"/>
          </a:xfrm>
          <a:prstGeom prst="rect">
            <a:avLst/>
          </a:prstGeom>
        </p:spPr>
      </p:pic>
      <p:sp>
        <p:nvSpPr>
          <p:cNvPr id="12" name="TextBox 11"/>
          <p:cNvSpPr txBox="1"/>
          <p:nvPr/>
        </p:nvSpPr>
        <p:spPr>
          <a:xfrm>
            <a:off x="3950898" y="1319842"/>
            <a:ext cx="3950898" cy="369332"/>
          </a:xfrm>
          <a:prstGeom prst="rect">
            <a:avLst/>
          </a:prstGeom>
          <a:noFill/>
        </p:spPr>
        <p:txBody>
          <a:bodyPr wrap="square" rtlCol="0">
            <a:spAutoFit/>
          </a:bodyPr>
          <a:lstStyle/>
          <a:p>
            <a:r>
              <a:rPr lang="en-US" dirty="0" smtClean="0"/>
              <a:t> </a:t>
            </a:r>
            <a:endParaRPr lang="en-IN" dirty="0"/>
          </a:p>
        </p:txBody>
      </p:sp>
      <p:sp>
        <p:nvSpPr>
          <p:cNvPr id="13" name="Title 1"/>
          <p:cNvSpPr txBox="1">
            <a:spLocks/>
          </p:cNvSpPr>
          <p:nvPr/>
        </p:nvSpPr>
        <p:spPr>
          <a:xfrm>
            <a:off x="1095555" y="931653"/>
            <a:ext cx="9920377" cy="1268084"/>
          </a:xfrm>
          <a:prstGeom prst="rect">
            <a:avLst/>
          </a:prstGeom>
          <a:noFill/>
          <a:ln w="15875" cap="flat" cmpd="sng" algn="ctr">
            <a:no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a:bodyPr>
          <a:lstStyle>
            <a:lvl1pPr algn="ctr" defTabSz="457200" rtl="0" eaLnBrk="1" latinLnBrk="0" hangingPunct="1">
              <a:spcBef>
                <a:spcPct val="0"/>
              </a:spcBef>
              <a:buNone/>
              <a:defRPr sz="4400" kern="1200" cap="none">
                <a:ln w="3175" cmpd="sng">
                  <a:noFill/>
                </a:ln>
                <a:solidFill>
                  <a:schemeClr val="dk1"/>
                </a:solidFill>
                <a:effectLst/>
                <a:latin typeface="+mn-lt"/>
                <a:ea typeface="+mn-ea"/>
                <a:cs typeface="+mn-cs"/>
              </a:defRPr>
            </a:lvl1pPr>
            <a:lvl2pPr eaLnBrk="1" hangingPunct="1">
              <a:defRPr>
                <a:solidFill>
                  <a:schemeClr val="dk1"/>
                </a:solidFill>
                <a:latin typeface="+mn-lt"/>
                <a:ea typeface="+mn-ea"/>
                <a:cs typeface="+mn-cs"/>
              </a:defRPr>
            </a:lvl2pPr>
            <a:lvl3pPr eaLnBrk="1" hangingPunct="1">
              <a:defRPr>
                <a:solidFill>
                  <a:schemeClr val="dk1"/>
                </a:solidFill>
                <a:latin typeface="+mn-lt"/>
                <a:ea typeface="+mn-ea"/>
                <a:cs typeface="+mn-cs"/>
              </a:defRPr>
            </a:lvl3pPr>
            <a:lvl4pPr eaLnBrk="1" hangingPunct="1">
              <a:defRPr>
                <a:solidFill>
                  <a:schemeClr val="dk1"/>
                </a:solidFill>
                <a:latin typeface="+mn-lt"/>
                <a:ea typeface="+mn-ea"/>
                <a:cs typeface="+mn-cs"/>
              </a:defRPr>
            </a:lvl4pPr>
            <a:lvl5pPr eaLnBrk="1" hangingPunct="1">
              <a:defRPr>
                <a:solidFill>
                  <a:schemeClr val="dk1"/>
                </a:solidFill>
                <a:latin typeface="+mn-lt"/>
                <a:ea typeface="+mn-ea"/>
                <a:cs typeface="+mn-cs"/>
              </a:defRPr>
            </a:lvl5pPr>
            <a:lvl6pPr eaLnBrk="1" hangingPunct="1">
              <a:defRPr>
                <a:solidFill>
                  <a:schemeClr val="dk1"/>
                </a:solidFill>
                <a:latin typeface="+mn-lt"/>
                <a:ea typeface="+mn-ea"/>
                <a:cs typeface="+mn-cs"/>
              </a:defRPr>
            </a:lvl6pPr>
            <a:lvl7pPr eaLnBrk="1" hangingPunct="1">
              <a:defRPr>
                <a:solidFill>
                  <a:schemeClr val="dk1"/>
                </a:solidFill>
                <a:latin typeface="+mn-lt"/>
                <a:ea typeface="+mn-ea"/>
                <a:cs typeface="+mn-cs"/>
              </a:defRPr>
            </a:lvl7pPr>
            <a:lvl8pPr eaLnBrk="1" hangingPunct="1">
              <a:defRPr>
                <a:solidFill>
                  <a:schemeClr val="dk1"/>
                </a:solidFill>
                <a:latin typeface="+mn-lt"/>
                <a:ea typeface="+mn-ea"/>
                <a:cs typeface="+mn-cs"/>
              </a:defRPr>
            </a:lvl8pPr>
            <a:lvl9pPr eaLnBrk="1" hangingPunct="1">
              <a:defRPr>
                <a:solidFill>
                  <a:schemeClr val="dk1"/>
                </a:solidFill>
                <a:latin typeface="+mn-lt"/>
                <a:ea typeface="+mn-ea"/>
                <a:cs typeface="+mn-cs"/>
              </a:defRPr>
            </a:lvl9pPr>
          </a:lstStyle>
          <a:p>
            <a:r>
              <a:rPr lang="en-US" smtClean="0">
                <a:solidFill>
                  <a:schemeClr val="accent3">
                    <a:lumMod val="50000"/>
                  </a:schemeClr>
                </a:solidFill>
                <a:latin typeface="Algerian" panose="04020705040A02060702" pitchFamily="82" charset="0"/>
              </a:rPr>
              <a:t>GOOGLE PLAY STORE Apps</a:t>
            </a:r>
            <a:endParaRPr lang="en-IN" dirty="0">
              <a:solidFill>
                <a:schemeClr val="accent3">
                  <a:lumMod val="50000"/>
                </a:schemeClr>
              </a:solidFill>
              <a:latin typeface="Algerian" panose="04020705040A02060702" pitchFamily="82" charset="0"/>
            </a:endParaRPr>
          </a:p>
        </p:txBody>
      </p:sp>
    </p:spTree>
    <p:extLst>
      <p:ext uri="{BB962C8B-B14F-4D97-AF65-F5344CB8AC3E}">
        <p14:creationId xmlns:p14="http://schemas.microsoft.com/office/powerpoint/2010/main" val="6171499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2676" t="25641" r="34615" b="9868"/>
          <a:stretch/>
        </p:blipFill>
        <p:spPr>
          <a:xfrm>
            <a:off x="729761" y="615461"/>
            <a:ext cx="5301761" cy="3648808"/>
          </a:xfrm>
          <a:prstGeom prst="rect">
            <a:avLst/>
          </a:prstGeom>
        </p:spPr>
      </p:pic>
    </p:spTree>
    <p:extLst>
      <p:ext uri="{BB962C8B-B14F-4D97-AF65-F5344CB8AC3E}">
        <p14:creationId xmlns:p14="http://schemas.microsoft.com/office/powerpoint/2010/main" val="257315940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Algerian" panose="04020705040A02060702" pitchFamily="82" charset="0"/>
              </a:rPr>
              <a:t>GRAPH VISUALISATION </a:t>
            </a:r>
            <a:endParaRPr lang="en-IN" sz="5400" dirty="0">
              <a:latin typeface="Algerian" panose="04020705040A02060702" pitchFamily="82" charset="0"/>
            </a:endParaRPr>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8778" r="5881"/>
          <a:stretch/>
        </p:blipFill>
        <p:spPr>
          <a:xfrm>
            <a:off x="855069" y="2444262"/>
            <a:ext cx="5545732" cy="3026630"/>
          </a:xfr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11975" t="37451" r="30770" b="23699"/>
          <a:stretch/>
        </p:blipFill>
        <p:spPr>
          <a:xfrm>
            <a:off x="6400801" y="2444262"/>
            <a:ext cx="5090745" cy="2945423"/>
          </a:xfrm>
          <a:prstGeom prst="rect">
            <a:avLst/>
          </a:prstGeom>
        </p:spPr>
      </p:pic>
    </p:spTree>
    <p:extLst>
      <p:ext uri="{BB962C8B-B14F-4D97-AF65-F5344CB8AC3E}">
        <p14:creationId xmlns:p14="http://schemas.microsoft.com/office/powerpoint/2010/main" val="3365162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3636" t="31066" r="13200"/>
          <a:stretch/>
        </p:blipFill>
        <p:spPr>
          <a:xfrm>
            <a:off x="668215" y="629739"/>
            <a:ext cx="5600700" cy="3898298"/>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546" t="42113" r="33478" b="33333"/>
          <a:stretch/>
        </p:blipFill>
        <p:spPr>
          <a:xfrm>
            <a:off x="668215" y="4528037"/>
            <a:ext cx="4932485" cy="1389185"/>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672" t="35431" r="34965" b="38773"/>
          <a:stretch/>
        </p:blipFill>
        <p:spPr>
          <a:xfrm>
            <a:off x="5671038" y="4528037"/>
            <a:ext cx="5723793" cy="1459523"/>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11188" t="32465" r="29458" b="-1"/>
          <a:stretch/>
        </p:blipFill>
        <p:spPr>
          <a:xfrm>
            <a:off x="6348046" y="669303"/>
            <a:ext cx="5292969" cy="3819169"/>
          </a:xfrm>
          <a:prstGeom prst="rect">
            <a:avLst/>
          </a:prstGeom>
        </p:spPr>
      </p:pic>
    </p:spTree>
    <p:extLst>
      <p:ext uri="{BB962C8B-B14F-4D97-AF65-F5344CB8AC3E}">
        <p14:creationId xmlns:p14="http://schemas.microsoft.com/office/powerpoint/2010/main" val="402669972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t="59593" b="26695"/>
          <a:stretch/>
        </p:blipFill>
        <p:spPr>
          <a:xfrm>
            <a:off x="712177" y="4730262"/>
            <a:ext cx="6585438" cy="1257300"/>
          </a:xfr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752" t="24202" r="33042" b="10562"/>
          <a:stretch/>
        </p:blipFill>
        <p:spPr>
          <a:xfrm>
            <a:off x="800101" y="826477"/>
            <a:ext cx="5653454" cy="3692770"/>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3934" t="54856" r="34178" b="25563"/>
          <a:stretch/>
        </p:blipFill>
        <p:spPr>
          <a:xfrm>
            <a:off x="5336931" y="4730262"/>
            <a:ext cx="6224954" cy="1257300"/>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7395" t="6967" r="39773"/>
          <a:stretch/>
        </p:blipFill>
        <p:spPr>
          <a:xfrm rot="16200000">
            <a:off x="7043464" y="-175022"/>
            <a:ext cx="3673533" cy="5363308"/>
          </a:xfrm>
          <a:prstGeom prst="rect">
            <a:avLst/>
          </a:prstGeom>
        </p:spPr>
      </p:pic>
    </p:spTree>
    <p:extLst>
      <p:ext uri="{BB962C8B-B14F-4D97-AF65-F5344CB8AC3E}">
        <p14:creationId xmlns:p14="http://schemas.microsoft.com/office/powerpoint/2010/main" val="289088996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7955" t="32310" r="31556"/>
          <a:stretch/>
        </p:blipFill>
        <p:spPr>
          <a:xfrm>
            <a:off x="668216" y="606669"/>
            <a:ext cx="5750169" cy="4229101"/>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3146" t="47397" r="49389" b="23854"/>
          <a:stretch/>
        </p:blipFill>
        <p:spPr>
          <a:xfrm>
            <a:off x="756137" y="4580792"/>
            <a:ext cx="5776548" cy="1626577"/>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885" t="49884" r="43182" b="42813"/>
          <a:stretch/>
        </p:blipFill>
        <p:spPr>
          <a:xfrm>
            <a:off x="6145824" y="5187461"/>
            <a:ext cx="5424855" cy="413238"/>
          </a:xfrm>
          <a:prstGeom prst="rect">
            <a:avLst/>
          </a:prstGeom>
        </p:spPr>
      </p:pic>
      <p:pic>
        <p:nvPicPr>
          <p:cNvPr id="11" name="Picture 10"/>
          <p:cNvPicPr>
            <a:picLocks noChangeAspect="1"/>
          </p:cNvPicPr>
          <p:nvPr/>
        </p:nvPicPr>
        <p:blipFill rotWithShape="1">
          <a:blip r:embed="rId5">
            <a:extLst>
              <a:ext uri="{28A0092B-C50C-407E-A947-70E740481C1C}">
                <a14:useLocalDpi xmlns:a14="http://schemas.microsoft.com/office/drawing/2010/main" val="0"/>
              </a:ext>
            </a:extLst>
          </a:blip>
          <a:srcRect l="10489" t="11320" r="31119"/>
          <a:stretch/>
        </p:blipFill>
        <p:spPr>
          <a:xfrm>
            <a:off x="5820508" y="606669"/>
            <a:ext cx="5741380" cy="5512777"/>
          </a:xfrm>
          <a:prstGeom prst="rect">
            <a:avLst/>
          </a:prstGeom>
        </p:spPr>
      </p:pic>
    </p:spTree>
    <p:extLst>
      <p:ext uri="{BB962C8B-B14F-4D97-AF65-F5344CB8AC3E}">
        <p14:creationId xmlns:p14="http://schemas.microsoft.com/office/powerpoint/2010/main" val="18424118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Algerian" panose="04020705040A02060702" pitchFamily="82" charset="0"/>
              </a:rPr>
              <a:t>HYPOTHESIS TESING </a:t>
            </a:r>
            <a:endParaRPr lang="en-IN" sz="6000" dirty="0">
              <a:latin typeface="Algerian" panose="04020705040A02060702" pitchFamily="82"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0838" t="31236" r="24302" b="24476"/>
          <a:stretch/>
        </p:blipFill>
        <p:spPr>
          <a:xfrm>
            <a:off x="703384" y="2453054"/>
            <a:ext cx="5380893" cy="291025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259" t="43503" r="33653"/>
          <a:stretch/>
        </p:blipFill>
        <p:spPr>
          <a:xfrm>
            <a:off x="4862146" y="2453054"/>
            <a:ext cx="6400799" cy="3194915"/>
          </a:xfrm>
          <a:prstGeom prst="rect">
            <a:avLst/>
          </a:prstGeom>
        </p:spPr>
      </p:pic>
    </p:spTree>
    <p:extLst>
      <p:ext uri="{BB962C8B-B14F-4D97-AF65-F5344CB8AC3E}">
        <p14:creationId xmlns:p14="http://schemas.microsoft.com/office/powerpoint/2010/main" val="25770873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409" t="27971" r="46591" b="8471"/>
          <a:stretch/>
        </p:blipFill>
        <p:spPr>
          <a:xfrm>
            <a:off x="650631" y="580290"/>
            <a:ext cx="4765431" cy="5433647"/>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3147" t="31391" r="37500" b="5050"/>
          <a:stretch/>
        </p:blipFill>
        <p:spPr>
          <a:xfrm>
            <a:off x="5416062" y="580290"/>
            <a:ext cx="6128239" cy="5539155"/>
          </a:xfrm>
          <a:prstGeom prst="rect">
            <a:avLst/>
          </a:prstGeom>
        </p:spPr>
      </p:pic>
    </p:spTree>
    <p:extLst>
      <p:ext uri="{BB962C8B-B14F-4D97-AF65-F5344CB8AC3E}">
        <p14:creationId xmlns:p14="http://schemas.microsoft.com/office/powerpoint/2010/main" val="17722066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8829" t="28437" r="33129" b="8470"/>
          <a:stretch/>
        </p:blipFill>
        <p:spPr>
          <a:xfrm>
            <a:off x="659422" y="677007"/>
            <a:ext cx="5838093" cy="532813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5419" t="27506" r="27623" b="5051"/>
          <a:stretch/>
        </p:blipFill>
        <p:spPr>
          <a:xfrm>
            <a:off x="5363307" y="677006"/>
            <a:ext cx="6304085" cy="5460025"/>
          </a:xfrm>
          <a:prstGeom prst="rect">
            <a:avLst/>
          </a:prstGeom>
        </p:spPr>
      </p:pic>
    </p:spTree>
    <p:extLst>
      <p:ext uri="{BB962C8B-B14F-4D97-AF65-F5344CB8AC3E}">
        <p14:creationId xmlns:p14="http://schemas.microsoft.com/office/powerpoint/2010/main" val="5568971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Algerian" panose="04020705040A02060702" pitchFamily="82" charset="0"/>
              </a:rPr>
              <a:t>CORRELATION &amp;INFERENCES</a:t>
            </a:r>
            <a:endParaRPr lang="en-IN" sz="5400" dirty="0">
              <a:latin typeface="Algerian" panose="04020705040A02060702" pitchFamily="82" charset="0"/>
            </a:endParaRP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896" t="31546" r="13549" b="11732"/>
          <a:stretch/>
        </p:blipFill>
        <p:spPr>
          <a:xfrm>
            <a:off x="967154" y="2567354"/>
            <a:ext cx="10128737" cy="3499338"/>
          </a:xfrm>
          <a:prstGeom prst="rect">
            <a:avLst/>
          </a:prstGeom>
        </p:spPr>
      </p:pic>
    </p:spTree>
    <p:extLst>
      <p:ext uri="{BB962C8B-B14F-4D97-AF65-F5344CB8AC3E}">
        <p14:creationId xmlns:p14="http://schemas.microsoft.com/office/powerpoint/2010/main" val="30841055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t="44600" r="29895" b="14686"/>
          <a:stretch/>
        </p:blipFill>
        <p:spPr>
          <a:xfrm>
            <a:off x="677008" y="597877"/>
            <a:ext cx="6954715" cy="257614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t="25330" r="47290" b="17638"/>
          <a:stretch/>
        </p:blipFill>
        <p:spPr>
          <a:xfrm>
            <a:off x="6260124" y="597877"/>
            <a:ext cx="5301762" cy="404446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t="82051" r="54021" b="4273"/>
          <a:stretch/>
        </p:blipFill>
        <p:spPr>
          <a:xfrm>
            <a:off x="800101" y="3376246"/>
            <a:ext cx="5460023" cy="1266092"/>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52214" r="4283" b="29759"/>
          <a:stretch/>
        </p:blipFill>
        <p:spPr>
          <a:xfrm>
            <a:off x="800101" y="4642338"/>
            <a:ext cx="10691445" cy="1521069"/>
          </a:xfrm>
          <a:prstGeom prst="rect">
            <a:avLst/>
          </a:prstGeom>
        </p:spPr>
      </p:pic>
    </p:spTree>
    <p:extLst>
      <p:ext uri="{BB962C8B-B14F-4D97-AF65-F5344CB8AC3E}">
        <p14:creationId xmlns:p14="http://schemas.microsoft.com/office/powerpoint/2010/main" val="98843656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2514600" y="3232150"/>
            <a:ext cx="7635875" cy="2743200"/>
          </a:xfrm>
        </p:spPr>
        <p:txBody>
          <a:bodyPr>
            <a:normAutofit/>
          </a:bodyPr>
          <a:lstStyle/>
          <a:p>
            <a:pPr marL="0" indent="0">
              <a:buNone/>
            </a:pPr>
            <a:r>
              <a:rPr lang="en-US" sz="3600" dirty="0" smtClean="0">
                <a:solidFill>
                  <a:schemeClr val="tx2"/>
                </a:solidFill>
                <a:latin typeface="Bahnschrift SemiBold Condensed" panose="020B0502040204020203" pitchFamily="34" charset="0"/>
              </a:rPr>
              <a:t>1.Amrutha  B S   –PES2201800618</a:t>
            </a:r>
            <a:endParaRPr lang="en-US" sz="3600" dirty="0" smtClean="0">
              <a:solidFill>
                <a:schemeClr val="tx2"/>
              </a:solidFill>
              <a:latin typeface="Bahnschrift SemiBold Condensed" panose="020B0502040204020203" pitchFamily="34" charset="0"/>
            </a:endParaRPr>
          </a:p>
          <a:p>
            <a:pPr marL="0" indent="0">
              <a:buNone/>
            </a:pPr>
            <a:r>
              <a:rPr lang="en-US" sz="3600" dirty="0" smtClean="0">
                <a:solidFill>
                  <a:schemeClr val="tx2"/>
                </a:solidFill>
                <a:latin typeface="Bahnschrift SemiBold Condensed" panose="020B0502040204020203" pitchFamily="34" charset="0"/>
              </a:rPr>
              <a:t>2.Manasadevi     –PES2201800612</a:t>
            </a:r>
            <a:endParaRPr lang="en-US" sz="3600" dirty="0" smtClean="0">
              <a:solidFill>
                <a:schemeClr val="tx2"/>
              </a:solidFill>
              <a:latin typeface="Bahnschrift SemiBold Condensed" panose="020B0502040204020203" pitchFamily="34" charset="0"/>
            </a:endParaRPr>
          </a:p>
          <a:p>
            <a:pPr marL="0" indent="0">
              <a:buNone/>
            </a:pPr>
            <a:r>
              <a:rPr lang="en-US" sz="3600" dirty="0" smtClean="0">
                <a:solidFill>
                  <a:schemeClr val="tx2"/>
                </a:solidFill>
                <a:latin typeface="Bahnschrift SemiBold Condensed" panose="020B0502040204020203" pitchFamily="34" charset="0"/>
              </a:rPr>
              <a:t>3.Rithika Shetty –PES2201800459</a:t>
            </a:r>
            <a:endParaRPr lang="en-IN" sz="3600" dirty="0">
              <a:solidFill>
                <a:schemeClr val="tx2"/>
              </a:solidFill>
              <a:latin typeface="Bahnschrift SemiBold Condensed" panose="020B0502040204020203" pitchFamily="34" charset="0"/>
            </a:endParaRPr>
          </a:p>
        </p:txBody>
      </p:sp>
      <p:sp>
        <p:nvSpPr>
          <p:cNvPr id="11" name="TextBox 10"/>
          <p:cNvSpPr txBox="1"/>
          <p:nvPr/>
        </p:nvSpPr>
        <p:spPr>
          <a:xfrm>
            <a:off x="3421037" y="788996"/>
            <a:ext cx="6435306" cy="1200329"/>
          </a:xfrm>
          <a:prstGeom prst="rect">
            <a:avLst/>
          </a:prstGeom>
          <a:noFill/>
        </p:spPr>
        <p:txBody>
          <a:bodyPr wrap="square" rtlCol="0">
            <a:spAutoFit/>
          </a:bodyPr>
          <a:lstStyle/>
          <a:p>
            <a:r>
              <a:rPr lang="en-US" dirty="0" smtClean="0"/>
              <a:t> </a:t>
            </a:r>
            <a:r>
              <a:rPr lang="en-US" sz="5400" dirty="0">
                <a:ln w="0"/>
                <a:solidFill>
                  <a:srgbClr val="FF0000"/>
                </a:solidFill>
                <a:effectLst>
                  <a:reflection blurRad="6350" stA="53000" endA="300" endPos="35500" dir="5400000" sy="-90000" algn="bl" rotWithShape="0"/>
                </a:effectLst>
                <a:latin typeface="Algerian" panose="04020705040A02060702" pitchFamily="82" charset="0"/>
              </a:rPr>
              <a:t>PES</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latin typeface="Algerian" panose="04020705040A02060702" pitchFamily="82" charset="0"/>
              </a:rPr>
              <a:t> </a:t>
            </a:r>
            <a:r>
              <a:rPr lang="en-US" sz="5400" dirty="0">
                <a:ln w="0"/>
                <a:solidFill>
                  <a:srgbClr val="0070C0"/>
                </a:solidFill>
                <a:effectLst>
                  <a:reflection blurRad="6350" stA="53000" endA="300" endPos="35500" dir="5400000" sy="-90000" algn="bl" rotWithShape="0"/>
                </a:effectLst>
                <a:latin typeface="Algerian" panose="04020705040A02060702" pitchFamily="82" charset="0"/>
              </a:rPr>
              <a:t>UNIVERSITY</a:t>
            </a:r>
            <a:endParaRPr lang="en-IN" sz="5400" dirty="0">
              <a:ln w="0"/>
              <a:solidFill>
                <a:srgbClr val="0070C0"/>
              </a:solidFill>
              <a:effectLst>
                <a:reflection blurRad="6350" stA="53000" endA="300" endPos="35500" dir="5400000" sy="-90000" algn="bl" rotWithShape="0"/>
              </a:effectLst>
              <a:latin typeface="Algerian" panose="04020705040A02060702" pitchFamily="82" charset="0"/>
            </a:endParaRPr>
          </a:p>
          <a:p>
            <a:endParaRPr lang="en-IN" dirty="0"/>
          </a:p>
        </p:txBody>
      </p:sp>
      <p:pic>
        <p:nvPicPr>
          <p:cNvPr id="12" name="Picture 11" descr="G:\Users\HP\Pictures\pes.jpg"/>
          <p:cNvPicPr/>
          <p:nvPr/>
        </p:nvPicPr>
        <p:blipFill>
          <a:blip r:embed="rId2">
            <a:extLst>
              <a:ext uri="{28A0092B-C50C-407E-A947-70E740481C1C}">
                <a14:useLocalDpi xmlns:a14="http://schemas.microsoft.com/office/drawing/2010/main" val="0"/>
              </a:ext>
            </a:extLst>
          </a:blip>
          <a:srcRect/>
          <a:stretch>
            <a:fillRect/>
          </a:stretch>
        </p:blipFill>
        <p:spPr bwMode="auto">
          <a:xfrm>
            <a:off x="2266314" y="788996"/>
            <a:ext cx="952500" cy="7010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4097215" y="2148901"/>
            <a:ext cx="4115131" cy="646331"/>
          </a:xfrm>
          <a:prstGeom prst="rect">
            <a:avLst/>
          </a:prstGeom>
          <a:noFill/>
        </p:spPr>
        <p:txBody>
          <a:bodyPr wrap="square" rtlCol="0">
            <a:spAutoFit/>
          </a:bodyPr>
          <a:lstStyle/>
          <a:p>
            <a:r>
              <a:rPr lang="en-US" sz="3600" dirty="0">
                <a:solidFill>
                  <a:schemeClr val="tx2"/>
                </a:solidFill>
                <a:latin typeface="Bahnschrift SemiBold Condensed" panose="020B0502040204020203" pitchFamily="34" charset="0"/>
              </a:rPr>
              <a:t>TEAM MEAMBERS:</a:t>
            </a:r>
          </a:p>
        </p:txBody>
      </p:sp>
    </p:spTree>
    <p:extLst>
      <p:ext uri="{BB962C8B-B14F-4D97-AF65-F5344CB8AC3E}">
        <p14:creationId xmlns:p14="http://schemas.microsoft.com/office/powerpoint/2010/main" val="10720370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1" t="46309" r="31906" b="29293"/>
          <a:stretch/>
        </p:blipFill>
        <p:spPr>
          <a:xfrm>
            <a:off x="633047" y="633046"/>
            <a:ext cx="6849208" cy="2672862"/>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4864" r="47814" b="17793"/>
          <a:stretch/>
        </p:blipFill>
        <p:spPr>
          <a:xfrm>
            <a:off x="6295293" y="633045"/>
            <a:ext cx="5249008" cy="4220307"/>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t="39316" r="62151" b="42813"/>
          <a:stretch/>
        </p:blipFill>
        <p:spPr>
          <a:xfrm>
            <a:off x="712178" y="3437792"/>
            <a:ext cx="5583116" cy="1283677"/>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55322" r="12675" b="27273"/>
          <a:stretch/>
        </p:blipFill>
        <p:spPr>
          <a:xfrm>
            <a:off x="1002323" y="4853353"/>
            <a:ext cx="10251831" cy="1239716"/>
          </a:xfrm>
          <a:prstGeom prst="rect">
            <a:avLst/>
          </a:prstGeom>
        </p:spPr>
      </p:pic>
    </p:spTree>
    <p:extLst>
      <p:ext uri="{BB962C8B-B14F-4D97-AF65-F5344CB8AC3E}">
        <p14:creationId xmlns:p14="http://schemas.microsoft.com/office/powerpoint/2010/main" val="124661304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07830" y="2945423"/>
            <a:ext cx="10307630" cy="1015663"/>
          </a:xfrm>
          <a:prstGeom prst="rect">
            <a:avLst/>
          </a:prstGeom>
          <a:noFill/>
        </p:spPr>
        <p:txBody>
          <a:bodyPr wrap="none" rtlCol="0">
            <a:spAutoFit/>
          </a:bodyPr>
          <a:lstStyle/>
          <a:p>
            <a:r>
              <a:rPr lang="en-US" sz="6000" dirty="0" smtClean="0">
                <a:latin typeface="Algerian" panose="04020705040A02060702" pitchFamily="82" charset="0"/>
              </a:rPr>
              <a:t>THANK YOU FOR INSTALLING</a:t>
            </a:r>
            <a:endParaRPr lang="en-IN" sz="6000" dirty="0">
              <a:latin typeface="Algerian" panose="04020705040A02060702" pitchFamily="82" charset="0"/>
            </a:endParaRPr>
          </a:p>
        </p:txBody>
      </p:sp>
    </p:spTree>
    <p:extLst>
      <p:ext uri="{BB962C8B-B14F-4D97-AF65-F5344CB8AC3E}">
        <p14:creationId xmlns:p14="http://schemas.microsoft.com/office/powerpoint/2010/main" val="28494781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5400" dirty="0" smtClean="0">
                <a:latin typeface="Algerian" panose="04020705040A02060702" pitchFamily="82" charset="0"/>
              </a:rPr>
              <a:t>   Synopsis and Preface</a:t>
            </a:r>
            <a:endParaRPr lang="en-IN" sz="5400" dirty="0">
              <a:latin typeface="Algerian" panose="04020705040A02060702"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818568088"/>
              </p:ext>
            </p:extLst>
          </p:nvPr>
        </p:nvGraphicFramePr>
        <p:xfrm>
          <a:off x="682925" y="5050354"/>
          <a:ext cx="10826150" cy="1005840"/>
        </p:xfrm>
        <a:graphic>
          <a:graphicData uri="http://schemas.openxmlformats.org/drawingml/2006/table">
            <a:tbl>
              <a:tblPr firstRow="1" bandRow="1">
                <a:tableStyleId>{0505E3EF-67EA-436B-97B2-0124C06EBD24}</a:tableStyleId>
              </a:tblPr>
              <a:tblGrid>
                <a:gridCol w="2165230"/>
                <a:gridCol w="2165230"/>
                <a:gridCol w="2165230"/>
                <a:gridCol w="2165230"/>
                <a:gridCol w="2165230"/>
              </a:tblGrid>
              <a:tr h="495156">
                <a:tc>
                  <a:txBody>
                    <a:bodyPr/>
                    <a:lstStyle/>
                    <a:p>
                      <a:r>
                        <a:rPr lang="en-US" dirty="0" smtClean="0"/>
                        <a:t>ROWS</a:t>
                      </a:r>
                      <a:endParaRPr lang="en-IN" dirty="0"/>
                    </a:p>
                  </a:txBody>
                  <a:tcPr/>
                </a:tc>
                <a:tc>
                  <a:txBody>
                    <a:bodyPr/>
                    <a:lstStyle/>
                    <a:p>
                      <a:r>
                        <a:rPr lang="en-US" dirty="0" smtClean="0"/>
                        <a:t>COLUMNS</a:t>
                      </a:r>
                      <a:endParaRPr lang="en-IN" dirty="0"/>
                    </a:p>
                  </a:txBody>
                  <a:tcPr/>
                </a:tc>
                <a:tc>
                  <a:txBody>
                    <a:bodyPr/>
                    <a:lstStyle/>
                    <a:p>
                      <a:r>
                        <a:rPr lang="en-US" dirty="0" smtClean="0"/>
                        <a:t>NUMERICAL</a:t>
                      </a:r>
                    </a:p>
                    <a:p>
                      <a:r>
                        <a:rPr lang="en-US" dirty="0" smtClean="0"/>
                        <a:t>COLUMNS </a:t>
                      </a:r>
                    </a:p>
                  </a:txBody>
                  <a:tcPr/>
                </a:tc>
                <a:tc>
                  <a:txBody>
                    <a:bodyPr/>
                    <a:lstStyle/>
                    <a:p>
                      <a:r>
                        <a:rPr lang="en-US" dirty="0" smtClean="0"/>
                        <a:t>CATEGORICAL</a:t>
                      </a:r>
                    </a:p>
                    <a:p>
                      <a:r>
                        <a:rPr lang="en-US" dirty="0" smtClean="0"/>
                        <a:t>COLUMNS</a:t>
                      </a:r>
                      <a:endParaRPr lang="en-IN" dirty="0"/>
                    </a:p>
                  </a:txBody>
                  <a:tcPr/>
                </a:tc>
                <a:tc>
                  <a:txBody>
                    <a:bodyPr/>
                    <a:lstStyle/>
                    <a:p>
                      <a:r>
                        <a:rPr lang="en-US" dirty="0" smtClean="0"/>
                        <a:t>NAN%</a:t>
                      </a:r>
                      <a:endParaRPr lang="en-IN" dirty="0"/>
                    </a:p>
                  </a:txBody>
                  <a:tcPr/>
                </a:tc>
              </a:tr>
              <a:tr h="282946">
                <a:tc>
                  <a:txBody>
                    <a:bodyPr/>
                    <a:lstStyle/>
                    <a:p>
                      <a:r>
                        <a:rPr lang="en-US" dirty="0" smtClean="0"/>
                        <a:t>700</a:t>
                      </a:r>
                      <a:endParaRPr lang="en-IN" dirty="0"/>
                    </a:p>
                  </a:txBody>
                  <a:tcPr/>
                </a:tc>
                <a:tc>
                  <a:txBody>
                    <a:bodyPr/>
                    <a:lstStyle/>
                    <a:p>
                      <a:r>
                        <a:rPr lang="en-US" dirty="0" smtClean="0"/>
                        <a:t>13</a:t>
                      </a:r>
                      <a:endParaRPr lang="en-IN" dirty="0"/>
                    </a:p>
                  </a:txBody>
                  <a:tcPr/>
                </a:tc>
                <a:tc>
                  <a:txBody>
                    <a:bodyPr/>
                    <a:lstStyle/>
                    <a:p>
                      <a:r>
                        <a:rPr lang="en-US" dirty="0" smtClean="0"/>
                        <a:t>7</a:t>
                      </a:r>
                      <a:endParaRPr lang="en-IN" dirty="0"/>
                    </a:p>
                  </a:txBody>
                  <a:tcPr/>
                </a:tc>
                <a:tc>
                  <a:txBody>
                    <a:bodyPr/>
                    <a:lstStyle/>
                    <a:p>
                      <a:r>
                        <a:rPr lang="en-US" dirty="0" smtClean="0"/>
                        <a:t>5</a:t>
                      </a:r>
                      <a:endParaRPr lang="en-IN" dirty="0"/>
                    </a:p>
                  </a:txBody>
                  <a:tcPr/>
                </a:tc>
                <a:tc>
                  <a:txBody>
                    <a:bodyPr/>
                    <a:lstStyle/>
                    <a:p>
                      <a:r>
                        <a:rPr lang="en-US" dirty="0" smtClean="0"/>
                        <a:t>14.8</a:t>
                      </a:r>
                      <a:endParaRPr lang="en-IN" dirty="0"/>
                    </a:p>
                  </a:txBody>
                  <a:tcPr/>
                </a:tc>
              </a:tr>
            </a:tbl>
          </a:graphicData>
        </a:graphic>
      </p:graphicFrame>
      <p:sp>
        <p:nvSpPr>
          <p:cNvPr id="7" name="TextBox 6"/>
          <p:cNvSpPr txBox="1"/>
          <p:nvPr/>
        </p:nvSpPr>
        <p:spPr>
          <a:xfrm>
            <a:off x="1179664" y="2544792"/>
            <a:ext cx="9832672" cy="2246769"/>
          </a:xfrm>
          <a:prstGeom prst="rect">
            <a:avLst/>
          </a:prstGeom>
          <a:noFill/>
        </p:spPr>
        <p:txBody>
          <a:bodyPr wrap="square" rtlCol="0">
            <a:spAutoFit/>
          </a:bodyPr>
          <a:lstStyle/>
          <a:p>
            <a:pPr marL="285750" indent="-285750">
              <a:buFont typeface="Arial" panose="020B0604020202020204" pitchFamily="34" charset="0"/>
              <a:buChar char="•"/>
            </a:pPr>
            <a:r>
              <a:rPr lang="en-US" sz="2000" dirty="0" smtClean="0"/>
              <a:t> The data set is regarding the apps which we install in our mobile and computers and interpretation is based on how people or the company members either install it or try to update it is purely based on different parameters. The users install the different apps based on the parameters like :Genres, category, size , Ratings Reviews , Installs , Updated ones.</a:t>
            </a:r>
          </a:p>
          <a:p>
            <a:pPr marL="285750" indent="-285750">
              <a:buFont typeface="Arial" panose="020B0604020202020204" pitchFamily="34" charset="0"/>
              <a:buChar char="•"/>
            </a:pPr>
            <a:r>
              <a:rPr lang="en-US" sz="2000" dirty="0" smtClean="0"/>
              <a:t>So we analyze the sample by cleaning it ,normalizing and standardizing the data ,visualizing the data by different graphs, and making some hypothesis testing and concluding by correlation .</a:t>
            </a:r>
          </a:p>
          <a:p>
            <a:endParaRPr lang="en-IN" sz="2000" dirty="0"/>
          </a:p>
        </p:txBody>
      </p:sp>
    </p:spTree>
    <p:extLst>
      <p:ext uri="{BB962C8B-B14F-4D97-AF65-F5344CB8AC3E}">
        <p14:creationId xmlns:p14="http://schemas.microsoft.com/office/powerpoint/2010/main" val="322843820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004" y="623335"/>
            <a:ext cx="10610490" cy="5654164"/>
          </a:xfrm>
          <a:prstGeom prst="rect">
            <a:avLst/>
          </a:prstGeom>
        </p:spPr>
      </p:pic>
    </p:spTree>
    <p:extLst>
      <p:ext uri="{BB962C8B-B14F-4D97-AF65-F5344CB8AC3E}">
        <p14:creationId xmlns:p14="http://schemas.microsoft.com/office/powerpoint/2010/main" val="27530457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1580542" y="491020"/>
            <a:ext cx="6832120" cy="769441"/>
          </a:xfrm>
          <a:prstGeom prst="rect">
            <a:avLst/>
          </a:prstGeom>
        </p:spPr>
        <p:txBody>
          <a:bodyPr wrap="square">
            <a:spAutoFit/>
          </a:bodyPr>
          <a:lstStyle/>
          <a:p>
            <a:r>
              <a:rPr lang="en-US" sz="4400" dirty="0" smtClean="0">
                <a:latin typeface="Algerian" panose="04020705040A02060702" pitchFamily="82" charset="0"/>
              </a:rPr>
              <a:t>             DATA </a:t>
            </a:r>
            <a:r>
              <a:rPr lang="en-US" sz="4400" dirty="0">
                <a:latin typeface="Algerian" panose="04020705040A02060702" pitchFamily="82" charset="0"/>
              </a:rPr>
              <a:t>CLEANING</a:t>
            </a:r>
            <a:endParaRPr lang="en-IN" sz="4400"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3" t="955" r="20097" b="-955"/>
          <a:stretch/>
        </p:blipFill>
        <p:spPr>
          <a:xfrm>
            <a:off x="758460" y="1365970"/>
            <a:ext cx="3851363" cy="4419368"/>
          </a:xfrm>
          <a:prstGeom prst="rect">
            <a:avLst/>
          </a:prstGeom>
          <a:noFill/>
          <a:ln>
            <a:noFill/>
          </a:ln>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8775" t="51748" r="13470" b="18416"/>
          <a:stretch/>
        </p:blipFill>
        <p:spPr>
          <a:xfrm>
            <a:off x="5205046" y="1365970"/>
            <a:ext cx="6224954" cy="3865453"/>
          </a:xfrm>
          <a:prstGeom prst="rect">
            <a:avLst/>
          </a:prstGeom>
        </p:spPr>
      </p:pic>
      <p:cxnSp>
        <p:nvCxnSpPr>
          <p:cNvPr id="12" name="Straight Arrow Connector 11"/>
          <p:cNvCxnSpPr/>
          <p:nvPr/>
        </p:nvCxnSpPr>
        <p:spPr>
          <a:xfrm flipV="1">
            <a:off x="4504316" y="3431731"/>
            <a:ext cx="1274885" cy="3243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90031811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604847" y="593306"/>
            <a:ext cx="4774222" cy="707886"/>
          </a:xfrm>
          <a:prstGeom prst="rect">
            <a:avLst/>
          </a:prstGeom>
          <a:noFill/>
        </p:spPr>
        <p:txBody>
          <a:bodyPr wrap="square" rtlCol="0">
            <a:spAutoFit/>
          </a:bodyPr>
          <a:lstStyle/>
          <a:p>
            <a:r>
              <a:rPr lang="en-US" sz="4000" dirty="0" smtClean="0"/>
              <a:t> Data Interpolation</a:t>
            </a:r>
            <a:endParaRPr lang="en-IN" sz="4000" dirty="0"/>
          </a:p>
        </p:txBody>
      </p:sp>
      <p:pic>
        <p:nvPicPr>
          <p:cNvPr id="16" name="Picture 15"/>
          <p:cNvPicPr>
            <a:picLocks noChangeAspect="1"/>
          </p:cNvPicPr>
          <p:nvPr/>
        </p:nvPicPr>
        <p:blipFill rotWithShape="1">
          <a:blip r:embed="rId2">
            <a:extLst>
              <a:ext uri="{28A0092B-C50C-407E-A947-70E740481C1C}">
                <a14:useLocalDpi xmlns:a14="http://schemas.microsoft.com/office/drawing/2010/main" val="0"/>
              </a:ext>
            </a:extLst>
          </a:blip>
          <a:srcRect l="2273" t="32790" r="38724" b="7848"/>
          <a:stretch/>
        </p:blipFill>
        <p:spPr>
          <a:xfrm>
            <a:off x="637443" y="1195753"/>
            <a:ext cx="5934808" cy="3807070"/>
          </a:xfrm>
          <a:prstGeom prst="rect">
            <a:avLst/>
          </a:prstGeom>
        </p:spPr>
      </p:pic>
      <p:pic>
        <p:nvPicPr>
          <p:cNvPr id="18" name="Picture 17"/>
          <p:cNvPicPr>
            <a:picLocks noChangeAspect="1"/>
          </p:cNvPicPr>
          <p:nvPr/>
        </p:nvPicPr>
        <p:blipFill rotWithShape="1">
          <a:blip r:embed="rId3">
            <a:extLst>
              <a:ext uri="{28A0092B-C50C-407E-A947-70E740481C1C}">
                <a14:useLocalDpi xmlns:a14="http://schemas.microsoft.com/office/drawing/2010/main" val="0"/>
              </a:ext>
            </a:extLst>
          </a:blip>
          <a:srcRect l="1573" t="59207" r="33392" b="12976"/>
          <a:stretch/>
        </p:blipFill>
        <p:spPr>
          <a:xfrm>
            <a:off x="4097216" y="4598377"/>
            <a:ext cx="6541476" cy="1828799"/>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1048" t="23621" r="49476" b="20590"/>
          <a:stretch/>
        </p:blipFill>
        <p:spPr>
          <a:xfrm>
            <a:off x="6666767" y="1173772"/>
            <a:ext cx="4976446" cy="3156439"/>
          </a:xfrm>
          <a:prstGeom prst="rect">
            <a:avLst/>
          </a:prstGeom>
        </p:spPr>
      </p:pic>
      <p:cxnSp>
        <p:nvCxnSpPr>
          <p:cNvPr id="21" name="Straight Arrow Connector 20"/>
          <p:cNvCxnSpPr/>
          <p:nvPr/>
        </p:nvCxnSpPr>
        <p:spPr>
          <a:xfrm flipV="1">
            <a:off x="4712677" y="2593731"/>
            <a:ext cx="2233246" cy="3165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p:nvPr/>
        </p:nvCxnSpPr>
        <p:spPr>
          <a:xfrm>
            <a:off x="10392508" y="3974123"/>
            <a:ext cx="17584" cy="113420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0129817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22331" y="712177"/>
            <a:ext cx="7508631" cy="523220"/>
          </a:xfrm>
          <a:prstGeom prst="rect">
            <a:avLst/>
          </a:prstGeom>
          <a:noFill/>
        </p:spPr>
        <p:txBody>
          <a:bodyPr wrap="square" rtlCol="0">
            <a:spAutoFit/>
          </a:bodyPr>
          <a:lstStyle/>
          <a:p>
            <a:r>
              <a:rPr lang="en-US" sz="2800" dirty="0">
                <a:latin typeface="Algerian" panose="04020705040A02060702" pitchFamily="82" charset="0"/>
              </a:rPr>
              <a:t>NORMALIZATION &amp; STANDARDIZATION</a:t>
            </a:r>
            <a:endParaRPr lang="en-IN" sz="2800"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5335" t="41834" r="24470" b="20307"/>
          <a:stretch/>
        </p:blipFill>
        <p:spPr>
          <a:xfrm>
            <a:off x="958361" y="1235397"/>
            <a:ext cx="4440117" cy="1345224"/>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4633" t="27817" r="53322" b="19658"/>
          <a:stretch/>
        </p:blipFill>
        <p:spPr>
          <a:xfrm>
            <a:off x="6374423" y="1094720"/>
            <a:ext cx="4985238" cy="2971801"/>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3457" t="25594" r="8742" b="29349"/>
          <a:stretch/>
        </p:blipFill>
        <p:spPr>
          <a:xfrm>
            <a:off x="861646" y="2813538"/>
            <a:ext cx="6383216" cy="3191608"/>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13986" t="24709" r="60664" b="27583"/>
          <a:stretch/>
        </p:blipFill>
        <p:spPr>
          <a:xfrm>
            <a:off x="7244862" y="4066521"/>
            <a:ext cx="3974123" cy="2140848"/>
          </a:xfrm>
          <a:prstGeom prst="rect">
            <a:avLst/>
          </a:prstGeom>
        </p:spPr>
      </p:pic>
    </p:spTree>
    <p:extLst>
      <p:ext uri="{BB962C8B-B14F-4D97-AF65-F5344CB8AC3E}">
        <p14:creationId xmlns:p14="http://schemas.microsoft.com/office/powerpoint/2010/main" val="2969895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l="9425" t="28128" r="34293" b="6604"/>
          <a:stretch/>
        </p:blipFill>
        <p:spPr>
          <a:xfrm>
            <a:off x="826475" y="2303585"/>
            <a:ext cx="5671039" cy="3692769"/>
          </a:xfrm>
          <a:prstGeom prst="rect">
            <a:avLst/>
          </a:prstGeom>
        </p:spPr>
      </p:pic>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4216" t="18662" r="21898" b="10653"/>
          <a:stretch/>
        </p:blipFill>
        <p:spPr>
          <a:xfrm>
            <a:off x="6198577" y="2303585"/>
            <a:ext cx="5424852" cy="3763108"/>
          </a:xfrm>
          <a:prstGeom prst="rect">
            <a:avLst/>
          </a:prstGeom>
        </p:spPr>
      </p:pic>
      <p:sp>
        <p:nvSpPr>
          <p:cNvPr id="13" name="TextBox 12"/>
          <p:cNvSpPr txBox="1"/>
          <p:nvPr/>
        </p:nvSpPr>
        <p:spPr>
          <a:xfrm>
            <a:off x="2873709" y="1125416"/>
            <a:ext cx="6037294" cy="923330"/>
          </a:xfrm>
          <a:prstGeom prst="rect">
            <a:avLst/>
          </a:prstGeom>
          <a:noFill/>
        </p:spPr>
        <p:txBody>
          <a:bodyPr wrap="none" rtlCol="0">
            <a:spAutoFit/>
          </a:bodyPr>
          <a:lstStyle/>
          <a:p>
            <a:r>
              <a:rPr lang="en-US" sz="5400" dirty="0" smtClean="0"/>
              <a:t>Normalization plot…</a:t>
            </a:r>
            <a:endParaRPr lang="en-IN" sz="5400" dirty="0"/>
          </a:p>
        </p:txBody>
      </p:sp>
    </p:spTree>
    <p:extLst>
      <p:ext uri="{BB962C8B-B14F-4D97-AF65-F5344CB8AC3E}">
        <p14:creationId xmlns:p14="http://schemas.microsoft.com/office/powerpoint/2010/main" val="3152304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0402" t="22533" r="33129" b="60684"/>
          <a:stretch/>
        </p:blipFill>
        <p:spPr>
          <a:xfrm>
            <a:off x="624253" y="659423"/>
            <a:ext cx="5679831" cy="949569"/>
          </a:xfrm>
          <a:prstGeom prst="rect">
            <a:avLst/>
          </a:prstGeo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1276" t="37296" r="35489"/>
          <a:stretch/>
        </p:blipFill>
        <p:spPr>
          <a:xfrm>
            <a:off x="6101862" y="738554"/>
            <a:ext cx="5354515" cy="354769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6626" t="27184" r="26024" b="6068"/>
          <a:stretch/>
        </p:blipFill>
        <p:spPr>
          <a:xfrm>
            <a:off x="1006717" y="3411415"/>
            <a:ext cx="4914901" cy="2417885"/>
          </a:xfrm>
          <a:prstGeom prst="rect">
            <a:avLst/>
          </a:prstGeom>
        </p:spPr>
      </p:pic>
      <p:sp>
        <p:nvSpPr>
          <p:cNvPr id="8" name="TextBox 7"/>
          <p:cNvSpPr txBox="1"/>
          <p:nvPr/>
        </p:nvSpPr>
        <p:spPr>
          <a:xfrm>
            <a:off x="1290334" y="2220014"/>
            <a:ext cx="4347665" cy="584775"/>
          </a:xfrm>
          <a:prstGeom prst="rect">
            <a:avLst/>
          </a:prstGeom>
          <a:noFill/>
        </p:spPr>
        <p:txBody>
          <a:bodyPr wrap="none" rtlCol="0">
            <a:spAutoFit/>
          </a:bodyPr>
          <a:lstStyle/>
          <a:p>
            <a:r>
              <a:rPr lang="en-US" sz="3200" dirty="0" smtClean="0"/>
              <a:t>QQ PLOT and PP PLOT</a:t>
            </a:r>
            <a:endParaRPr lang="en-IN" sz="3200" dirty="0"/>
          </a:p>
        </p:txBody>
      </p:sp>
    </p:spTree>
    <p:extLst>
      <p:ext uri="{BB962C8B-B14F-4D97-AF65-F5344CB8AC3E}">
        <p14:creationId xmlns:p14="http://schemas.microsoft.com/office/powerpoint/2010/main" val="244721516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Organic</Template>
  <TotalTime>824</TotalTime>
  <Words>169</Words>
  <Application>Microsoft Office PowerPoint</Application>
  <PresentationFormat>Widescreen</PresentationFormat>
  <Paragraphs>32</Paragraphs>
  <Slides>21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Algerian</vt:lpstr>
      <vt:lpstr>Arial</vt:lpstr>
      <vt:lpstr>Bahnschrift SemiBold Condensed</vt:lpstr>
      <vt:lpstr>Calibri</vt:lpstr>
      <vt:lpstr>Garamond</vt:lpstr>
      <vt:lpstr>Organic</vt:lpstr>
      <vt:lpstr>PowerPoint Presentation</vt:lpstr>
      <vt:lpstr>PowerPoint Presentation</vt:lpstr>
      <vt:lpstr>   Synopsis and Preface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GRAPH VISUALISATION </vt:lpstr>
      <vt:lpstr>PowerPoint Presentation</vt:lpstr>
      <vt:lpstr>PowerPoint Presentation</vt:lpstr>
      <vt:lpstr>PowerPoint Presentation</vt:lpstr>
      <vt:lpstr>HYPOTHESIS TESING </vt:lpstr>
      <vt:lpstr>PowerPoint Presentation</vt:lpstr>
      <vt:lpstr>PowerPoint Presentation</vt:lpstr>
      <vt:lpstr>CORRELATION &amp;INFERENCES</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GOOGLE PLAY STORE</dc:title>
  <dc:creator>HP</dc:creator>
  <cp:lastModifiedBy>HP</cp:lastModifiedBy>
  <cp:revision>44</cp:revision>
  <dcterms:created xsi:type="dcterms:W3CDTF">2019-11-20T13:59:25Z</dcterms:created>
  <dcterms:modified xsi:type="dcterms:W3CDTF">2019-11-24T10:19:10Z</dcterms:modified>
</cp:coreProperties>
</file>